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60" r:id="rId2"/>
    <p:sldId id="266" r:id="rId3"/>
    <p:sldId id="263" r:id="rId4"/>
    <p:sldId id="264" r:id="rId5"/>
    <p:sldId id="267" r:id="rId6"/>
    <p:sldId id="265" r:id="rId7"/>
    <p:sldId id="269" r:id="rId8"/>
    <p:sldId id="270" r:id="rId9"/>
    <p:sldId id="273" r:id="rId10"/>
    <p:sldId id="271" r:id="rId11"/>
    <p:sldId id="274" r:id="rId12"/>
    <p:sldId id="275" r:id="rId13"/>
    <p:sldId id="276" r:id="rId14"/>
    <p:sldId id="277" r:id="rId15"/>
    <p:sldId id="278" r:id="rId16"/>
    <p:sldId id="280" r:id="rId17"/>
    <p:sldId id="281" r:id="rId18"/>
    <p:sldId id="282" r:id="rId19"/>
    <p:sldId id="284" r:id="rId20"/>
    <p:sldId id="285" r:id="rId21"/>
    <p:sldId id="287" r:id="rId22"/>
    <p:sldId id="288" r:id="rId23"/>
    <p:sldId id="291" r:id="rId24"/>
    <p:sldId id="289" r:id="rId25"/>
    <p:sldId id="290" r:id="rId26"/>
  </p:sldIdLst>
  <p:sldSz cx="9144000" cy="6858000" type="screen4x3"/>
  <p:notesSz cx="7099300" cy="10234613"/>
  <p:custDataLst>
    <p:tags r:id="rId29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DD626"/>
    <a:srgbClr val="E3FFDF"/>
    <a:srgbClr val="CBFFB1"/>
    <a:srgbClr val="BCFF8F"/>
    <a:srgbClr val="00CCFF"/>
    <a:srgbClr val="C0C0C0"/>
    <a:srgbClr val="00FFFF"/>
    <a:srgbClr val="FAFD00"/>
    <a:srgbClr val="EAEC5E"/>
    <a:srgbClr val="C1CE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8" autoAdjust="0"/>
    <p:restoredTop sz="89178" autoAdjust="0"/>
  </p:normalViewPr>
  <p:slideViewPr>
    <p:cSldViewPr>
      <p:cViewPr varScale="1">
        <p:scale>
          <a:sx n="108" d="100"/>
          <a:sy n="108" d="100"/>
        </p:scale>
        <p:origin x="-1704" y="-90"/>
      </p:cViewPr>
      <p:guideLst>
        <p:guide orient="horz" pos="4247"/>
        <p:guide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-3156" y="-126"/>
      </p:cViewPr>
      <p:guideLst>
        <p:guide orient="horz" pos="3223"/>
        <p:guide pos="2235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notes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2175"/>
            <a:ext cx="478472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5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8691563" y="85725"/>
            <a:ext cx="336550" cy="6121400"/>
            <a:chOff x="5475" y="54"/>
            <a:chExt cx="212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179388" y="115888"/>
            <a:ext cx="8424862" cy="2736850"/>
          </a:xfrm>
        </p:spPr>
        <p:txBody>
          <a:bodyPr anchor="b" anchorCtr="1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de-AT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179388" y="2997200"/>
            <a:ext cx="8424862" cy="1439863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600"/>
            </a:lvl1pPr>
          </a:lstStyle>
          <a:p>
            <a:r>
              <a:rPr lang="de-AT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75" y="44450"/>
            <a:ext cx="2212975" cy="6337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44450"/>
            <a:ext cx="6491287" cy="6337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9388" y="908050"/>
            <a:ext cx="8856662" cy="5473700"/>
          </a:xfrm>
        </p:spPr>
        <p:txBody>
          <a:bodyPr/>
          <a:lstStyle/>
          <a:p>
            <a:pPr lvl="0"/>
            <a:endParaRPr lang="de-AT" noProof="0" smtClean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063" y="908050"/>
            <a:ext cx="43767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08050"/>
            <a:ext cx="4378325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  <p:extLst>
      <p:ext uri="{BB962C8B-B14F-4D97-AF65-F5344CB8AC3E}">
        <p14:creationId xmlns="" xmlns:p14="http://schemas.microsoft.com/office/powerpoint/2010/main" val="32534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27238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2395" name="Freeform 11"/>
          <p:cNvSpPr>
            <a:spLocks/>
          </p:cNvSpPr>
          <p:nvPr/>
        </p:nvSpPr>
        <p:spPr bwMode="auto">
          <a:xfrm>
            <a:off x="115888" y="85725"/>
            <a:ext cx="8912225" cy="669925"/>
          </a:xfrm>
          <a:custGeom>
            <a:avLst/>
            <a:gdLst/>
            <a:ahLst/>
            <a:cxnLst>
              <a:cxn ang="0">
                <a:pos x="5614" y="422"/>
              </a:cxn>
              <a:cxn ang="0">
                <a:pos x="202" y="422"/>
              </a:cxn>
              <a:cxn ang="0">
                <a:pos x="202" y="422"/>
              </a:cxn>
              <a:cxn ang="0">
                <a:pos x="180" y="422"/>
              </a:cxn>
              <a:cxn ang="0">
                <a:pos x="161" y="418"/>
              </a:cxn>
              <a:cxn ang="0">
                <a:pos x="141" y="413"/>
              </a:cxn>
              <a:cxn ang="0">
                <a:pos x="123" y="407"/>
              </a:cxn>
              <a:cxn ang="0">
                <a:pos x="106" y="397"/>
              </a:cxn>
              <a:cxn ang="0">
                <a:pos x="89" y="387"/>
              </a:cxn>
              <a:cxn ang="0">
                <a:pos x="74" y="375"/>
              </a:cxn>
              <a:cxn ang="0">
                <a:pos x="59" y="361"/>
              </a:cxn>
              <a:cxn ang="0">
                <a:pos x="45" y="346"/>
              </a:cxn>
              <a:cxn ang="0">
                <a:pos x="34" y="329"/>
              </a:cxn>
              <a:cxn ang="0">
                <a:pos x="24" y="313"/>
              </a:cxn>
              <a:cxn ang="0">
                <a:pos x="15" y="294"/>
              </a:cxn>
              <a:cxn ang="0">
                <a:pos x="8" y="274"/>
              </a:cxn>
              <a:cxn ang="0">
                <a:pos x="3" y="254"/>
              </a:cxn>
              <a:cxn ang="0">
                <a:pos x="2" y="234"/>
              </a:cxn>
              <a:cxn ang="0">
                <a:pos x="0" y="212"/>
              </a:cxn>
              <a:cxn ang="0">
                <a:pos x="0" y="212"/>
              </a:cxn>
              <a:cxn ang="0">
                <a:pos x="2" y="190"/>
              </a:cxn>
              <a:cxn ang="0">
                <a:pos x="3" y="168"/>
              </a:cxn>
              <a:cxn ang="0">
                <a:pos x="8" y="148"/>
              </a:cxn>
              <a:cxn ang="0">
                <a:pos x="15" y="129"/>
              </a:cxn>
              <a:cxn ang="0">
                <a:pos x="24" y="111"/>
              </a:cxn>
              <a:cxn ang="0">
                <a:pos x="34" y="92"/>
              </a:cxn>
              <a:cxn ang="0">
                <a:pos x="45" y="77"/>
              </a:cxn>
              <a:cxn ang="0">
                <a:pos x="59" y="62"/>
              </a:cxn>
              <a:cxn ang="0">
                <a:pos x="72" y="49"/>
              </a:cxn>
              <a:cxn ang="0">
                <a:pos x="89" y="37"/>
              </a:cxn>
              <a:cxn ang="0">
                <a:pos x="106" y="25"/>
              </a:cxn>
              <a:cxn ang="0">
                <a:pos x="123" y="17"/>
              </a:cxn>
              <a:cxn ang="0">
                <a:pos x="141" y="10"/>
              </a:cxn>
              <a:cxn ang="0">
                <a:pos x="160" y="5"/>
              </a:cxn>
              <a:cxn ang="0">
                <a:pos x="180" y="2"/>
              </a:cxn>
              <a:cxn ang="0">
                <a:pos x="200" y="0"/>
              </a:cxn>
              <a:cxn ang="0">
                <a:pos x="5614" y="0"/>
              </a:cxn>
              <a:cxn ang="0">
                <a:pos x="5614" y="422"/>
              </a:cxn>
            </a:cxnLst>
            <a:rect l="0" t="0" r="r" b="b"/>
            <a:pathLst>
              <a:path w="5614" h="422">
                <a:moveTo>
                  <a:pt x="5614" y="422"/>
                </a:moveTo>
                <a:lnTo>
                  <a:pt x="202" y="422"/>
                </a:lnTo>
                <a:lnTo>
                  <a:pt x="202" y="422"/>
                </a:lnTo>
                <a:lnTo>
                  <a:pt x="180" y="422"/>
                </a:lnTo>
                <a:lnTo>
                  <a:pt x="161" y="418"/>
                </a:lnTo>
                <a:lnTo>
                  <a:pt x="141" y="413"/>
                </a:lnTo>
                <a:lnTo>
                  <a:pt x="123" y="407"/>
                </a:lnTo>
                <a:lnTo>
                  <a:pt x="106" y="397"/>
                </a:lnTo>
                <a:lnTo>
                  <a:pt x="89" y="387"/>
                </a:lnTo>
                <a:lnTo>
                  <a:pt x="74" y="375"/>
                </a:lnTo>
                <a:lnTo>
                  <a:pt x="59" y="361"/>
                </a:lnTo>
                <a:lnTo>
                  <a:pt x="45" y="346"/>
                </a:lnTo>
                <a:lnTo>
                  <a:pt x="34" y="329"/>
                </a:lnTo>
                <a:lnTo>
                  <a:pt x="24" y="313"/>
                </a:lnTo>
                <a:lnTo>
                  <a:pt x="15" y="294"/>
                </a:lnTo>
                <a:lnTo>
                  <a:pt x="8" y="274"/>
                </a:lnTo>
                <a:lnTo>
                  <a:pt x="3" y="254"/>
                </a:lnTo>
                <a:lnTo>
                  <a:pt x="2" y="234"/>
                </a:lnTo>
                <a:lnTo>
                  <a:pt x="0" y="212"/>
                </a:lnTo>
                <a:lnTo>
                  <a:pt x="0" y="212"/>
                </a:lnTo>
                <a:lnTo>
                  <a:pt x="2" y="190"/>
                </a:lnTo>
                <a:lnTo>
                  <a:pt x="3" y="168"/>
                </a:lnTo>
                <a:lnTo>
                  <a:pt x="8" y="148"/>
                </a:lnTo>
                <a:lnTo>
                  <a:pt x="15" y="129"/>
                </a:lnTo>
                <a:lnTo>
                  <a:pt x="24" y="111"/>
                </a:lnTo>
                <a:lnTo>
                  <a:pt x="34" y="92"/>
                </a:lnTo>
                <a:lnTo>
                  <a:pt x="45" y="77"/>
                </a:lnTo>
                <a:lnTo>
                  <a:pt x="59" y="62"/>
                </a:lnTo>
                <a:lnTo>
                  <a:pt x="72" y="49"/>
                </a:lnTo>
                <a:lnTo>
                  <a:pt x="89" y="37"/>
                </a:lnTo>
                <a:lnTo>
                  <a:pt x="106" y="25"/>
                </a:lnTo>
                <a:lnTo>
                  <a:pt x="123" y="17"/>
                </a:lnTo>
                <a:lnTo>
                  <a:pt x="141" y="10"/>
                </a:lnTo>
                <a:lnTo>
                  <a:pt x="160" y="5"/>
                </a:lnTo>
                <a:lnTo>
                  <a:pt x="180" y="2"/>
                </a:lnTo>
                <a:lnTo>
                  <a:pt x="200" y="0"/>
                </a:lnTo>
                <a:lnTo>
                  <a:pt x="5614" y="0"/>
                </a:lnTo>
                <a:lnTo>
                  <a:pt x="5614" y="422"/>
                </a:lnTo>
                <a:close/>
              </a:path>
            </a:pathLst>
          </a:custGeom>
          <a:solidFill>
            <a:srgbClr val="2AA3D8"/>
          </a:solidFill>
          <a:ln w="15875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272409" name="Freeform 25"/>
          <p:cNvSpPr>
            <a:spLocks/>
          </p:cNvSpPr>
          <p:nvPr/>
        </p:nvSpPr>
        <p:spPr bwMode="auto">
          <a:xfrm>
            <a:off x="8470900" y="531813"/>
            <a:ext cx="43180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2" y="0"/>
              </a:cxn>
              <a:cxn ang="0">
                <a:pos x="0" y="0"/>
              </a:cxn>
            </a:cxnLst>
            <a:rect l="0" t="0" r="r" b="b"/>
            <a:pathLst>
              <a:path w="272">
                <a:moveTo>
                  <a:pt x="0" y="0"/>
                </a:moveTo>
                <a:lnTo>
                  <a:pt x="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4450"/>
            <a:ext cx="7761287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smtClean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 smtClean="0"/>
              <a:t>Text</a:t>
            </a:r>
          </a:p>
          <a:p>
            <a:pPr lvl="1"/>
            <a:r>
              <a:rPr lang="de-AT" dirty="0" smtClean="0"/>
              <a:t>Text</a:t>
            </a:r>
          </a:p>
          <a:p>
            <a:pPr lvl="2"/>
            <a:r>
              <a:rPr lang="de-AT" dirty="0" smtClean="0"/>
              <a:t>Text</a:t>
            </a:r>
          </a:p>
          <a:p>
            <a:pPr lvl="3"/>
            <a:r>
              <a:rPr lang="de-AT" dirty="0" smtClean="0"/>
              <a:t>Text</a:t>
            </a:r>
          </a:p>
          <a:p>
            <a:pPr lvl="4"/>
            <a:r>
              <a:rPr lang="de-AT" dirty="0" smtClean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11925"/>
            <a:ext cx="3671887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0663" y="6507163"/>
            <a:ext cx="10795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pic>
        <p:nvPicPr>
          <p:cNvPr id="30" name="Picture 31" descr="TU_Signet_white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795" y="156368"/>
            <a:ext cx="527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011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000">
          <a:solidFill>
            <a:schemeClr val="tx1"/>
          </a:solidFill>
          <a:latin typeface="+mn-lt"/>
        </a:defRPr>
      </a:lvl2pPr>
      <a:lvl3pPr marL="1346200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800">
          <a:solidFill>
            <a:schemeClr val="tx1"/>
          </a:solidFill>
          <a:latin typeface="+mn-lt"/>
        </a:defRPr>
      </a:lvl3pPr>
      <a:lvl4pPr marL="1792288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600">
          <a:solidFill>
            <a:schemeClr val="tx1"/>
          </a:solidFill>
          <a:latin typeface="+mn-lt"/>
        </a:defRPr>
      </a:lvl4pPr>
      <a:lvl5pPr marL="2239963" indent="-2682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5pPr>
      <a:lvl6pPr marL="26971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6pPr>
      <a:lvl7pPr marL="31543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7pPr>
      <a:lvl8pPr marL="36115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8pPr>
      <a:lvl9pPr marL="40687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Procedural Modeling of Complex Systems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Bernhard Rainer</a:t>
            </a:r>
            <a:r>
              <a:rPr lang="en-US" baseline="30000" dirty="0" smtClean="0"/>
              <a:t>1</a:t>
            </a:r>
            <a:r>
              <a:rPr lang="en-US" dirty="0" smtClean="0"/>
              <a:t> and </a:t>
            </a:r>
            <a:r>
              <a:rPr lang="en-US" dirty="0" err="1" smtClean="0"/>
              <a:t>Silvester</a:t>
            </a:r>
            <a:r>
              <a:rPr lang="en-US" dirty="0" smtClean="0"/>
              <a:t> Farda</a:t>
            </a:r>
            <a:r>
              <a:rPr lang="en-US" baseline="30000" dirty="0" smtClean="0"/>
              <a:t>1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79388" y="4652963"/>
            <a:ext cx="417671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 smtClean="0">
                <a:solidFill>
                  <a:schemeClr val="bg2"/>
                </a:solidFill>
              </a:rPr>
              <a:t>and </a:t>
            </a:r>
            <a:r>
              <a:rPr lang="en-US" sz="2000" dirty="0">
                <a:solidFill>
                  <a:schemeClr val="bg2"/>
                </a:solidFill>
              </a:rPr>
              <a:t>Algorithms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</a:rPr>
              <a:t>Vienna University of Technology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4427538" y="4652963"/>
            <a:ext cx="4176712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aseline="30000">
                <a:solidFill>
                  <a:schemeClr val="bg2"/>
                </a:solidFill>
              </a:rPr>
              <a:t>2 </a:t>
            </a:r>
            <a:r>
              <a:rPr lang="en-US" sz="2000">
                <a:solidFill>
                  <a:schemeClr val="bg2"/>
                </a:solidFill>
              </a:rPr>
              <a:t>&lt;insert 2nd affiliation </a:t>
            </a:r>
            <a:br>
              <a:rPr lang="en-US" sz="2000">
                <a:solidFill>
                  <a:schemeClr val="bg2"/>
                </a:solidFill>
              </a:rPr>
            </a:br>
            <a:r>
              <a:rPr lang="en-US" sz="2000">
                <a:solidFill>
                  <a:schemeClr val="bg2"/>
                </a:solidFill>
              </a:rPr>
              <a:t>(institute) here&gt;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&lt;insert 2nd affiliation </a:t>
            </a:r>
            <a:br>
              <a:rPr lang="en-US" sz="2000" b="1">
                <a:solidFill>
                  <a:schemeClr val="bg2"/>
                </a:solidFill>
              </a:rPr>
            </a:br>
            <a:r>
              <a:rPr lang="en-US" sz="2000" b="1">
                <a:solidFill>
                  <a:schemeClr val="bg2"/>
                </a:solidFill>
              </a:rPr>
              <a:t>(university) here&gt;</a:t>
            </a:r>
          </a:p>
        </p:txBody>
      </p:sp>
    </p:spTree>
    <p:extLst>
      <p:ext uri="{BB962C8B-B14F-4D97-AF65-F5344CB8AC3E}">
        <p14:creationId xmlns="" xmlns:p14="http://schemas.microsoft.com/office/powerpoint/2010/main" val="22313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Contour Primitives</a:t>
            </a:r>
          </a:p>
          <a:p>
            <a:pPr lvl="1"/>
            <a:r>
              <a:rPr lang="en-GB" dirty="0" smtClean="0"/>
              <a:t>Curve around </a:t>
            </a:r>
            <a:r>
              <a:rPr lang="en-GB" dirty="0" err="1" smtClean="0"/>
              <a:t>center</a:t>
            </a:r>
            <a:r>
              <a:rPr lang="en-GB" dirty="0" smtClean="0"/>
              <a:t>, set of profile curves describe the elevation in radial direction</a:t>
            </a:r>
          </a:p>
          <a:p>
            <a:pPr lvl="1"/>
            <a:r>
              <a:rPr lang="en-GB" dirty="0" smtClean="0"/>
              <a:t>Used for more complex features, like lakes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pic>
        <p:nvPicPr>
          <p:cNvPr id="4098" name="Picture 2" descr="C:\Users\Bernhard\Desktop\Seminar_aus_Computergraphik\Report\GGP15\contour_primitiv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645024"/>
            <a:ext cx="6688138" cy="2200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Operators</a:t>
            </a:r>
          </a:p>
          <a:p>
            <a:pPr lvl="1"/>
            <a:r>
              <a:rPr lang="en-GB" dirty="0" smtClean="0"/>
              <a:t>Combine several primitives using their weight functions</a:t>
            </a:r>
          </a:p>
          <a:p>
            <a:pPr lvl="1"/>
            <a:r>
              <a:rPr lang="en-GB" dirty="0" smtClean="0"/>
              <a:t>Addition</a:t>
            </a:r>
            <a:endParaRPr lang="en-GB" dirty="0" smtClean="0"/>
          </a:p>
          <a:p>
            <a:pPr lvl="1"/>
            <a:r>
              <a:rPr lang="en-GB" dirty="0" smtClean="0"/>
              <a:t>Blend</a:t>
            </a:r>
            <a:endParaRPr lang="en-GB" dirty="0" smtClean="0"/>
          </a:p>
          <a:p>
            <a:pPr lvl="1"/>
            <a:r>
              <a:rPr lang="en-GB" dirty="0" smtClean="0"/>
              <a:t>Replace</a:t>
            </a:r>
            <a:endParaRPr lang="en-GB" dirty="0" smtClean="0"/>
          </a:p>
          <a:p>
            <a:pPr lvl="1"/>
            <a:r>
              <a:rPr lang="en-GB" dirty="0" smtClean="0"/>
              <a:t>Warp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  <p:pic>
        <p:nvPicPr>
          <p:cNvPr id="5122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  <p:pic>
        <p:nvPicPr>
          <p:cNvPr id="5123" name="Picture 3" descr="C:\Users\Bernhard\Desktop\Seminar_aus_Computergraphik\Report\GGP15\blend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717032"/>
            <a:ext cx="6764337" cy="2400300"/>
          </a:xfrm>
          <a:prstGeom prst="rect">
            <a:avLst/>
          </a:prstGeom>
          <a:noFill/>
        </p:spPr>
      </p:pic>
      <p:pic>
        <p:nvPicPr>
          <p:cNvPr id="9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196752"/>
            <a:ext cx="6669087" cy="2362200"/>
          </a:xfrm>
          <a:prstGeom prst="rect">
            <a:avLst/>
          </a:prstGeom>
          <a:noFill/>
        </p:spPr>
      </p:pic>
      <p:pic>
        <p:nvPicPr>
          <p:cNvPr id="10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pic>
        <p:nvPicPr>
          <p:cNvPr id="6" name="Picture 4" descr="C:\Users\Bernhard\Desktop\Seminar_aus_Computergraphik\Report\GGP15\replace_operato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980728"/>
            <a:ext cx="6592220" cy="2553056"/>
          </a:xfrm>
          <a:prstGeom prst="rect">
            <a:avLst/>
          </a:prstGeom>
          <a:noFill/>
        </p:spPr>
      </p:pic>
      <p:pic>
        <p:nvPicPr>
          <p:cNvPr id="6146" name="Picture 2" descr="C:\Users\Bernhard\Desktop\Seminar_aus_Computergraphik\Report\GGP15\warp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861048"/>
            <a:ext cx="6707188" cy="2228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terrain from river network</a:t>
            </a:r>
          </a:p>
          <a:p>
            <a:r>
              <a:rPr lang="en-GB" dirty="0" smtClean="0"/>
              <a:t>Generate river network using probabilistic approach</a:t>
            </a:r>
          </a:p>
          <a:p>
            <a:r>
              <a:rPr lang="en-GB" dirty="0" smtClean="0"/>
              <a:t>Iteratively grow river network</a:t>
            </a:r>
          </a:p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  <p:pic>
        <p:nvPicPr>
          <p:cNvPr id="8194" name="Picture 2" descr="C:\Users\Bernhard\Desktop\river_networ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429000"/>
            <a:ext cx="7774703" cy="27816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can be interpreted as graph, whose nodes are: </a:t>
            </a:r>
          </a:p>
          <a:p>
            <a:pPr lvl="1"/>
            <a:r>
              <a:rPr lang="en-GB" dirty="0" smtClean="0"/>
              <a:t>Spring</a:t>
            </a:r>
          </a:p>
          <a:p>
            <a:pPr lvl="1"/>
            <a:r>
              <a:rPr lang="en-GB" dirty="0" smtClean="0"/>
              <a:t>Fork</a:t>
            </a:r>
          </a:p>
          <a:p>
            <a:pPr lvl="1"/>
            <a:r>
              <a:rPr lang="en-GB" dirty="0" smtClean="0"/>
              <a:t>Mouth</a:t>
            </a:r>
          </a:p>
          <a:p>
            <a:r>
              <a:rPr lang="en-GB" dirty="0" smtClean="0"/>
              <a:t>Each node has: </a:t>
            </a:r>
          </a:p>
          <a:p>
            <a:pPr lvl="1"/>
            <a:r>
              <a:rPr lang="en-GB" dirty="0" smtClean="0"/>
              <a:t>Position</a:t>
            </a:r>
          </a:p>
          <a:p>
            <a:pPr lvl="1"/>
            <a:r>
              <a:rPr lang="en-GB" dirty="0" smtClean="0"/>
              <a:t>Priority Index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generation</a:t>
            </a:r>
          </a:p>
          <a:p>
            <a:pPr lvl="1"/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Repeat until all nodes are </a:t>
            </a:r>
            <a:r>
              <a:rPr lang="en-GB" dirty="0" smtClean="0"/>
              <a:t>connected to river mouth</a:t>
            </a:r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Candidate nodes are nodes that can be expanded from</a:t>
            </a:r>
          </a:p>
          <a:p>
            <a:pPr lvl="1"/>
            <a:r>
              <a:rPr lang="en-GB" dirty="0" smtClean="0"/>
              <a:t>Select node from candidate nodes based on heuristic that takes into account the elevation and priority index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  <p:pic>
        <p:nvPicPr>
          <p:cNvPr id="9218" name="Picture 2" descr="C:\Users\Bernhard\Desktop\node_selec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05064"/>
            <a:ext cx="6264696" cy="23669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Create new node</a:t>
            </a:r>
          </a:p>
          <a:p>
            <a:pPr lvl="1"/>
            <a:r>
              <a:rPr lang="en-GB" dirty="0" smtClean="0"/>
              <a:t>Type defined by: </a:t>
            </a:r>
          </a:p>
          <a:p>
            <a:pPr lvl="2"/>
            <a:r>
              <a:rPr lang="en-GB" dirty="0" smtClean="0"/>
              <a:t>Probabilities (supplied from </a:t>
            </a:r>
            <a:r>
              <a:rPr lang="en-GB" dirty="0" smtClean="0"/>
              <a:t>user)</a:t>
            </a:r>
            <a:endParaRPr lang="en-GB" dirty="0" smtClean="0"/>
          </a:p>
          <a:p>
            <a:pPr lvl="2"/>
            <a:r>
              <a:rPr lang="en-GB" dirty="0" smtClean="0"/>
              <a:t>Horton-</a:t>
            </a:r>
            <a:r>
              <a:rPr lang="en-GB" dirty="0" err="1" smtClean="0"/>
              <a:t>Strahler</a:t>
            </a:r>
            <a:r>
              <a:rPr lang="en-GB" dirty="0" smtClean="0"/>
              <a:t> number</a:t>
            </a:r>
          </a:p>
          <a:p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Insert created node</a:t>
            </a:r>
          </a:p>
          <a:p>
            <a:pPr lvl="1"/>
            <a:r>
              <a:rPr lang="en-GB" dirty="0" smtClean="0"/>
              <a:t>Check for correctness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  <p:pic>
        <p:nvPicPr>
          <p:cNvPr id="10242" name="Picture 2" descr="C:\Users\Bernhard\Desktop\Seminar_aus_Computergraphik\Report\GGG13\horton-strahl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3789040"/>
            <a:ext cx="3209925" cy="2181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Primitive Generation</a:t>
            </a:r>
          </a:p>
          <a:p>
            <a:pPr lvl="1"/>
            <a:r>
              <a:rPr lang="en-GB" dirty="0" smtClean="0"/>
              <a:t>Create </a:t>
            </a:r>
            <a:r>
              <a:rPr lang="en-GB" dirty="0" err="1" smtClean="0"/>
              <a:t>Voronoi</a:t>
            </a:r>
            <a:r>
              <a:rPr lang="en-GB" dirty="0" smtClean="0"/>
              <a:t> diagram of graph</a:t>
            </a:r>
          </a:p>
          <a:p>
            <a:pPr lvl="1"/>
            <a:r>
              <a:rPr lang="en-GB" dirty="0" smtClean="0"/>
              <a:t>For each </a:t>
            </a:r>
            <a:r>
              <a:rPr lang="en-GB" dirty="0" err="1" smtClean="0"/>
              <a:t>Voronoi</a:t>
            </a:r>
            <a:r>
              <a:rPr lang="en-GB" dirty="0" smtClean="0"/>
              <a:t> cell: </a:t>
            </a:r>
          </a:p>
          <a:p>
            <a:pPr lvl="2"/>
            <a:r>
              <a:rPr lang="en-GB" dirty="0" smtClean="0"/>
              <a:t>Create junctions between water inflows first, then connect to outflow(s)</a:t>
            </a:r>
          </a:p>
          <a:p>
            <a:pPr lvl="2"/>
            <a:r>
              <a:rPr lang="en-GB" dirty="0" smtClean="0"/>
              <a:t>Junction </a:t>
            </a:r>
            <a:r>
              <a:rPr lang="en-GB" dirty="0" smtClean="0"/>
              <a:t>angle </a:t>
            </a:r>
            <a:r>
              <a:rPr lang="en-GB" dirty="0" smtClean="0"/>
              <a:t>is influenced by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1"/>
            <a:r>
              <a:rPr lang="en-GB" dirty="0" smtClean="0"/>
              <a:t>Use </a:t>
            </a:r>
            <a:r>
              <a:rPr lang="en-GB" dirty="0" err="1" smtClean="0"/>
              <a:t>Horthon-Strahler</a:t>
            </a:r>
            <a:r>
              <a:rPr lang="en-GB" dirty="0" smtClean="0"/>
              <a:t> number as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1"/>
            <a:r>
              <a:rPr lang="en-GB" dirty="0" smtClean="0"/>
              <a:t>Predefined types of water-courses</a:t>
            </a:r>
            <a:endParaRPr lang="en-GB" dirty="0" smtClean="0"/>
          </a:p>
          <a:p>
            <a:pPr lvl="1">
              <a:buNone/>
            </a:pPr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pic>
        <p:nvPicPr>
          <p:cNvPr id="6" name="Inhaltsplatzhalter 5" descr="Motiva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388" y="1152326"/>
            <a:ext cx="8856662" cy="498514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Compute </a:t>
            </a:r>
            <a:r>
              <a:rPr lang="en-GB" dirty="0" err="1" smtClean="0"/>
              <a:t>heightfield</a:t>
            </a:r>
            <a:r>
              <a:rPr lang="en-GB" dirty="0" smtClean="0"/>
              <a:t> with Poisson distribution, </a:t>
            </a:r>
            <a:r>
              <a:rPr lang="en-GB" dirty="0" smtClean="0"/>
              <a:t>restricted by </a:t>
            </a:r>
            <a:r>
              <a:rPr lang="en-GB" dirty="0" smtClean="0"/>
              <a:t>distance to watershed</a:t>
            </a:r>
          </a:p>
          <a:p>
            <a:r>
              <a:rPr lang="en-GB" dirty="0" smtClean="0"/>
              <a:t>Insert primitives into construction tree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  <p:pic>
        <p:nvPicPr>
          <p:cNvPr id="11266" name="Picture 2" descr="C:\Users\Bernhard\Desktop\hydrolog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780928"/>
            <a:ext cx="7122175" cy="3616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Terrain</a:t>
            </a:r>
            <a:r>
              <a:rPr lang="en-GB" dirty="0" smtClean="0"/>
              <a:t>  = result from combined action of tectonic uplift and erosion</a:t>
            </a:r>
          </a:p>
          <a:p>
            <a:r>
              <a:rPr lang="en-GB" b="1" dirty="0" smtClean="0"/>
              <a:t>Uplift map </a:t>
            </a:r>
            <a:r>
              <a:rPr lang="en-GB" dirty="0" smtClean="0"/>
              <a:t>= speed at which terrain is elevated by tectonics</a:t>
            </a:r>
          </a:p>
          <a:p>
            <a:r>
              <a:rPr lang="en-GB" b="1" dirty="0" smtClean="0"/>
              <a:t>Fluvial erosion </a:t>
            </a:r>
            <a:r>
              <a:rPr lang="en-GB" dirty="0" smtClean="0"/>
              <a:t>= erosion of bedrock material and its transportation downhill</a:t>
            </a:r>
          </a:p>
          <a:p>
            <a:r>
              <a:rPr lang="en-GB" b="1" dirty="0" smtClean="0"/>
              <a:t>Stream Power equation = </a:t>
            </a:r>
            <a:r>
              <a:rPr lang="en-GB" dirty="0" smtClean="0"/>
              <a:t>rate of change of surface topography, controlled by uplift and erosion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21</a:t>
            </a:fld>
            <a:endParaRPr lang="de-AT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Algorithm</a:t>
            </a:r>
          </a:p>
          <a:p>
            <a:pPr lvl="1"/>
            <a:r>
              <a:rPr lang="en-GB" dirty="0" smtClean="0"/>
              <a:t>Create randomly triangulated graph</a:t>
            </a:r>
          </a:p>
          <a:p>
            <a:pPr lvl="1"/>
            <a:r>
              <a:rPr lang="en-GB" dirty="0" smtClean="0"/>
              <a:t>Extract set of stream trees according to current elevation</a:t>
            </a:r>
          </a:p>
          <a:p>
            <a:pPr lvl="1"/>
            <a:r>
              <a:rPr lang="en-GB" dirty="0" smtClean="0"/>
              <a:t>Add new arcs to stream tree from overflowing lakes</a:t>
            </a:r>
          </a:p>
          <a:p>
            <a:pPr lvl="1"/>
            <a:r>
              <a:rPr lang="en-GB" dirty="0" smtClean="0"/>
              <a:t>Compute drainage area and local slope</a:t>
            </a:r>
          </a:p>
          <a:p>
            <a:pPr lvl="1"/>
            <a:r>
              <a:rPr lang="en-GB" dirty="0" smtClean="0"/>
              <a:t>Solve stream power equation</a:t>
            </a:r>
          </a:p>
          <a:p>
            <a:pPr lvl="1"/>
            <a:r>
              <a:rPr lang="en-GB" dirty="0" smtClean="0"/>
              <a:t>Stop when stabilization criterion is met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22</a:t>
            </a:fld>
            <a:endParaRPr lang="de-AT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pic>
        <p:nvPicPr>
          <p:cNvPr id="6" name="Inhaltsplatzhalter 5" descr="uplif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388" y="2343887"/>
            <a:ext cx="8856662" cy="2602026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23</a:t>
            </a:fld>
            <a:endParaRPr lang="de-AT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Repeat for multiple time steps, with modified </a:t>
            </a:r>
            <a:r>
              <a:rPr lang="en-GB" dirty="0" smtClean="0"/>
              <a:t>graph as </a:t>
            </a:r>
            <a:r>
              <a:rPr lang="en-GB" dirty="0" smtClean="0"/>
              <a:t>input</a:t>
            </a:r>
          </a:p>
          <a:p>
            <a:r>
              <a:rPr lang="en-GB" dirty="0" smtClean="0"/>
              <a:t>Use proper time steps and scales. </a:t>
            </a:r>
          </a:p>
          <a:p>
            <a:pPr lvl="1"/>
            <a:r>
              <a:rPr lang="en-GB" sz="2800" dirty="0" smtClean="0"/>
              <a:t>Terrain size:  50x50 </a:t>
            </a:r>
            <a:r>
              <a:rPr lang="en-GB" sz="2800" dirty="0" smtClean="0"/>
              <a:t>km</a:t>
            </a:r>
            <a:endParaRPr lang="en-GB" sz="2800" baseline="30000" dirty="0" smtClean="0"/>
          </a:p>
          <a:p>
            <a:pPr lvl="1"/>
            <a:r>
              <a:rPr lang="en-GB" sz="2800" dirty="0" smtClean="0"/>
              <a:t>Max. tectonic uplift = 5.0 * 10</a:t>
            </a:r>
            <a:r>
              <a:rPr lang="en-GB" sz="2800" baseline="30000" dirty="0" smtClean="0"/>
              <a:t>-4 </a:t>
            </a:r>
            <a:r>
              <a:rPr lang="en-GB" sz="2800" dirty="0" smtClean="0"/>
              <a:t>meters per year</a:t>
            </a:r>
          </a:p>
          <a:p>
            <a:pPr lvl="1"/>
            <a:r>
              <a:rPr lang="en-GB" sz="2800" dirty="0" smtClean="0"/>
              <a:t>Simulation time step: 2.5 * 10</a:t>
            </a:r>
            <a:r>
              <a:rPr lang="en-GB" sz="2800" baseline="30000" dirty="0" smtClean="0"/>
              <a:t>5 </a:t>
            </a:r>
            <a:r>
              <a:rPr lang="en-GB" sz="2800" dirty="0" smtClean="0"/>
              <a:t>years</a:t>
            </a:r>
          </a:p>
          <a:p>
            <a:r>
              <a:rPr lang="en-GB" dirty="0" smtClean="0"/>
              <a:t>Create Feature primitives from final graph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24</a:t>
            </a:fld>
            <a:endParaRPr lang="de-AT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25</a:t>
            </a:fld>
            <a:endParaRPr lang="de-AT" dirty="0"/>
          </a:p>
        </p:txBody>
      </p:sp>
      <p:pic>
        <p:nvPicPr>
          <p:cNvPr id="1026" name="Picture 2" descr="C:\Users\Bernhard\Desktop\uplift_iteration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68760"/>
            <a:ext cx="3867151" cy="2324100"/>
          </a:xfrm>
          <a:prstGeom prst="rect">
            <a:avLst/>
          </a:prstGeom>
          <a:noFill/>
        </p:spPr>
      </p:pic>
      <p:pic>
        <p:nvPicPr>
          <p:cNvPr id="1027" name="Picture 3" descr="C:\Users\Bernhard\Desktop\uplift_iterations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268760"/>
            <a:ext cx="3867150" cy="2324100"/>
          </a:xfrm>
          <a:prstGeom prst="rect">
            <a:avLst/>
          </a:prstGeom>
          <a:noFill/>
        </p:spPr>
      </p:pic>
      <p:pic>
        <p:nvPicPr>
          <p:cNvPr id="1028" name="Picture 4" descr="C:\Users\Bernhard\Desktop\uplift_iterations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861048"/>
            <a:ext cx="3867150" cy="2324100"/>
          </a:xfrm>
          <a:prstGeom prst="rect">
            <a:avLst/>
          </a:prstGeom>
          <a:noFill/>
        </p:spPr>
      </p:pic>
      <p:pic>
        <p:nvPicPr>
          <p:cNvPr id="1029" name="Picture 5" descr="C:\Users\Bernhard\Desktop\uplift_iterations30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3861048"/>
            <a:ext cx="3867150" cy="2324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pPr eaLnBrk="1" hangingPunct="1"/>
            <a:r>
              <a:rPr lang="en-US" smtClean="0"/>
              <a:t>Motivation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54550" y="908050"/>
            <a:ext cx="4371975" cy="54737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Systems too complex to model by hand</a:t>
            </a:r>
          </a:p>
          <a:p>
            <a:pPr eaLnBrk="1" hangingPunct="1"/>
            <a:r>
              <a:rPr lang="en-US" sz="2800" dirty="0" smtClean="0"/>
              <a:t>Create physically plausible systems</a:t>
            </a:r>
          </a:p>
          <a:p>
            <a:pPr eaLnBrk="1" hangingPunct="1"/>
            <a:r>
              <a:rPr lang="en-US" sz="2800" dirty="0" smtClean="0"/>
              <a:t>Create realistic systems</a:t>
            </a:r>
          </a:p>
          <a:p>
            <a:pPr eaLnBrk="1" hangingPunct="1"/>
            <a:r>
              <a:rPr lang="en-US" sz="2800" dirty="0" smtClean="0"/>
              <a:t>Create good looking systems</a:t>
            </a:r>
          </a:p>
        </p:txBody>
      </p:sp>
      <p:pic>
        <p:nvPicPr>
          <p:cNvPr id="10246" name="Picture 4" descr="motiva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73063" y="932126"/>
            <a:ext cx="3860800" cy="5425547"/>
          </a:xfr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</p:spTree>
    <p:extLst>
      <p:ext uri="{BB962C8B-B14F-4D97-AF65-F5344CB8AC3E}">
        <p14:creationId xmlns="" xmlns:p14="http://schemas.microsoft.com/office/powerpoint/2010/main" val="40489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Powerful data structure for terrain creation</a:t>
            </a:r>
            <a:endParaRPr lang="en-US" dirty="0" smtClean="0"/>
          </a:p>
          <a:p>
            <a:pPr eaLnBrk="1" hangingPunct="1"/>
            <a:r>
              <a:rPr lang="en-US" dirty="0" smtClean="0"/>
              <a:t>River networks</a:t>
            </a:r>
          </a:p>
          <a:p>
            <a:pPr eaLnBrk="1" hangingPunct="1"/>
            <a:r>
              <a:rPr lang="en-US" dirty="0" smtClean="0"/>
              <a:t>Tectonic uplift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</p:spTree>
    <p:extLst>
      <p:ext uri="{BB962C8B-B14F-4D97-AF65-F5344CB8AC3E}">
        <p14:creationId xmlns="" xmlns:p14="http://schemas.microsoft.com/office/powerpoint/2010/main" val="381780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Modeling from Feature Primitives</a:t>
            </a:r>
            <a:endParaRPr lang="en-GB" dirty="0"/>
          </a:p>
        </p:txBody>
      </p:sp>
      <p:pic>
        <p:nvPicPr>
          <p:cNvPr id="8" name="Inhaltsplatzhalter 7" descr="Feature_Primitiv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2060848"/>
            <a:ext cx="8483197" cy="314559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Terrain Modeling from Feature Primitives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856662" cy="2304926"/>
          </a:xfrm>
        </p:spPr>
        <p:txBody>
          <a:bodyPr/>
          <a:lstStyle/>
          <a:p>
            <a:pPr eaLnBrk="1" hangingPunct="1"/>
            <a:r>
              <a:rPr lang="en-US" dirty="0" smtClean="0"/>
              <a:t>Interprets terrain as combination of primitives</a:t>
            </a:r>
          </a:p>
          <a:p>
            <a:pPr eaLnBrk="1" hangingPunct="1"/>
            <a:r>
              <a:rPr lang="en-US" dirty="0" smtClean="0"/>
              <a:t>Uses a construction tree</a:t>
            </a:r>
          </a:p>
          <a:p>
            <a:pPr lvl="1" eaLnBrk="1" hangingPunct="1"/>
            <a:r>
              <a:rPr lang="en-US" dirty="0" smtClean="0"/>
              <a:t>Leave nodes are primitives</a:t>
            </a:r>
          </a:p>
          <a:p>
            <a:pPr lvl="1" eaLnBrk="1" hangingPunct="1"/>
            <a:r>
              <a:rPr lang="en-US" dirty="0" smtClean="0"/>
              <a:t>Inner nodes are operators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pic>
        <p:nvPicPr>
          <p:cNvPr id="2050" name="Picture 2" descr="C:\Users\Bernhard\Desktop\Terrain_Modeling_from_Feature_Primitiv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501008"/>
            <a:ext cx="8661228" cy="18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652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dirty="0" smtClean="0"/>
              <a:t>Feature Primitives</a:t>
            </a:r>
          </a:p>
          <a:p>
            <a:pPr lvl="1"/>
            <a:r>
              <a:rPr lang="en-GB" dirty="0" smtClean="0"/>
              <a:t>Describe landmark features </a:t>
            </a:r>
          </a:p>
          <a:p>
            <a:pPr lvl="1"/>
            <a:r>
              <a:rPr lang="en-GB" dirty="0" smtClean="0"/>
              <a:t>Different primitive types: </a:t>
            </a:r>
          </a:p>
          <a:p>
            <a:pPr lvl="2"/>
            <a:r>
              <a:rPr lang="en-GB" dirty="0" smtClean="0"/>
              <a:t>Skeletal primitives</a:t>
            </a:r>
            <a:endParaRPr lang="en-GB" dirty="0" smtClean="0"/>
          </a:p>
          <a:p>
            <a:pPr lvl="2"/>
            <a:r>
              <a:rPr lang="en-GB" dirty="0" smtClean="0"/>
              <a:t>Contour primitives</a:t>
            </a:r>
          </a:p>
          <a:p>
            <a:pPr lvl="2"/>
            <a:r>
              <a:rPr lang="en-GB" dirty="0" smtClean="0"/>
              <a:t>Image primitives (e.g. </a:t>
            </a:r>
            <a:r>
              <a:rPr lang="en-GB" dirty="0" err="1" smtClean="0"/>
              <a:t>heightmaps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Have a weight function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Skeletal Primitives</a:t>
            </a:r>
          </a:p>
          <a:p>
            <a:pPr lvl="1"/>
            <a:r>
              <a:rPr lang="en-GB" dirty="0" smtClean="0"/>
              <a:t>Disc primitive</a:t>
            </a:r>
          </a:p>
          <a:p>
            <a:pPr lvl="2"/>
            <a:r>
              <a:rPr lang="en-GB" dirty="0" smtClean="0"/>
              <a:t>radius, </a:t>
            </a:r>
            <a:r>
              <a:rPr lang="en-GB" dirty="0" err="1" smtClean="0"/>
              <a:t>center</a:t>
            </a:r>
            <a:r>
              <a:rPr lang="en-GB" dirty="0" smtClean="0"/>
              <a:t>, noise function</a:t>
            </a:r>
          </a:p>
          <a:p>
            <a:pPr lvl="2"/>
            <a:r>
              <a:rPr lang="en-GB" dirty="0" smtClean="0"/>
              <a:t>Used for peculiar mountains, etc. </a:t>
            </a:r>
          </a:p>
          <a:p>
            <a:pPr lvl="1"/>
            <a:r>
              <a:rPr lang="en-GB" dirty="0" smtClean="0"/>
              <a:t>Curve primitive</a:t>
            </a:r>
          </a:p>
          <a:p>
            <a:pPr lvl="2"/>
            <a:r>
              <a:rPr lang="en-GB" dirty="0" smtClean="0"/>
              <a:t>Curve skeleton, set of cross sections</a:t>
            </a:r>
          </a:p>
          <a:p>
            <a:pPr lvl="2"/>
            <a:r>
              <a:rPr lang="en-GB" dirty="0" smtClean="0"/>
              <a:t>Used for rivers, roads, etc.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  <p:pic>
        <p:nvPicPr>
          <p:cNvPr id="6" name="Inhaltsplatzhalter 5" descr="disc_primitiv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9632" y="1484784"/>
            <a:ext cx="6592220" cy="1905266"/>
          </a:xfrm>
          <a:prstGeom prst="rect">
            <a:avLst/>
          </a:prstGeom>
        </p:spPr>
      </p:pic>
      <p:pic>
        <p:nvPicPr>
          <p:cNvPr id="7" name="Grafik 6" descr="curve_primitiv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3717032"/>
            <a:ext cx="6630326" cy="222916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General Insti Colors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AA3D8"/>
      </a:accent1>
      <a:accent2>
        <a:srgbClr val="C32D9B"/>
      </a:accent2>
      <a:accent3>
        <a:srgbClr val="FFFFFF"/>
      </a:accent3>
      <a:accent4>
        <a:srgbClr val="000000"/>
      </a:accent4>
      <a:accent5>
        <a:srgbClr val="ACCEE9"/>
      </a:accent5>
      <a:accent6>
        <a:srgbClr val="B0288C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782</Words>
  <Application>Microsoft Office PowerPoint</Application>
  <PresentationFormat>Bildschirmpräsentation (4:3)</PresentationFormat>
  <Paragraphs>164</Paragraphs>
  <Slides>25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6" baseType="lpstr">
      <vt:lpstr>Blends</vt:lpstr>
      <vt:lpstr>Procedural Modeling of Complex Systems</vt:lpstr>
      <vt:lpstr>Motivation</vt:lpstr>
      <vt:lpstr>Motivation</vt:lpstr>
      <vt:lpstr>Outline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2016-06-16T12:18:36Z</dcterms:modified>
</cp:coreProperties>
</file>